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9" r:id="rId12"/>
    <p:sldId id="380" r:id="rId13"/>
    <p:sldId id="381" r:id="rId14"/>
    <p:sldId id="378" r:id="rId15"/>
    <p:sldId id="382" r:id="rId16"/>
    <p:sldId id="383" r:id="rId17"/>
    <p:sldId id="373" r:id="rId18"/>
    <p:sldId id="273" r:id="rId19"/>
    <p:sldId id="370" r:id="rId20"/>
    <p:sldId id="374" r:id="rId21"/>
    <p:sldId id="263" r:id="rId22"/>
    <p:sldId id="260" r:id="rId23"/>
    <p:sldId id="376" r:id="rId24"/>
    <p:sldId id="269" r:id="rId25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841"/>
    <a:srgbClr val="FFFFFF"/>
    <a:srgbClr val="E1904D"/>
    <a:srgbClr val="3776B1"/>
    <a:srgbClr val="005B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/>
    <p:restoredTop sz="95256" autoAdjust="0"/>
  </p:normalViewPr>
  <p:slideViewPr>
    <p:cSldViewPr>
      <p:cViewPr varScale="1">
        <p:scale>
          <a:sx n="53" d="100"/>
          <a:sy n="53" d="100"/>
        </p:scale>
        <p:origin x="101" y="12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sv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svg>
</file>

<file path=ppt/media/image41.png>
</file>

<file path=ppt/media/image42.png>
</file>

<file path=ppt/media/image43.svg>
</file>

<file path=ppt/media/image44.pn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jpeg>
</file>

<file path=ppt/media/image61.png>
</file>

<file path=ppt/media/image62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2E84-E5D4-5A4D-82AF-E2D39D1DF87D}" type="datetimeFigureOut">
              <a:rPr lang="it-IT" smtClean="0"/>
              <a:t>19/02/2022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3390F-E1B9-4D4A-829D-B6806491514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02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pomeriggio sono Lucio Squitieri e oggi vi mostreremo il progetto yacht on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35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849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Yacht on cloud segue un modello B2C.</a:t>
            </a:r>
          </a:p>
          <a:p>
            <a:r>
              <a:rPr lang="it-IT" dirty="0"/>
              <a:t> il mercato del mondo marittimo è in forte espansione, come è possibile visualizzare dal grafico.</a:t>
            </a:r>
          </a:p>
          <a:p>
            <a:r>
              <a:rPr lang="it-IT" dirty="0"/>
              <a:t> In prospettiva entro il 2028 le vendite dovrebbero aumentare di circa il doppio.</a:t>
            </a:r>
          </a:p>
          <a:p>
            <a:r>
              <a:rPr lang="it-IT" dirty="0"/>
              <a:t>Di pari passo abbiamo un forte aumento delle installazioni di dispositivi IoT e Ai sia  per quanto riguarda</a:t>
            </a:r>
          </a:p>
          <a:p>
            <a:r>
              <a:rPr lang="it-IT" dirty="0"/>
              <a:t>le installazioni nelle abitazioni, si nelle installazioni di imbarcazioni.</a:t>
            </a:r>
          </a:p>
          <a:p>
            <a:endParaRPr lang="it-IT" dirty="0"/>
          </a:p>
          <a:p>
            <a:r>
              <a:rPr lang="it-IT" dirty="0"/>
              <a:t>Abbiamo inoltre effettuato un analisi dei competitor e abbiamo deciso di osservare un diretto competitor,</a:t>
            </a:r>
          </a:p>
          <a:p>
            <a:r>
              <a:rPr lang="it-IT" dirty="0"/>
              <a:t>ovvero </a:t>
            </a:r>
            <a:r>
              <a:rPr lang="it-IT" dirty="0" err="1"/>
              <a:t>active</a:t>
            </a:r>
            <a:r>
              <a:rPr lang="it-IT" dirty="0"/>
              <a:t> capitan dell'azienda </a:t>
            </a:r>
            <a:r>
              <a:rPr lang="it-IT" dirty="0" err="1"/>
              <a:t>garmin</a:t>
            </a:r>
            <a:r>
              <a:rPr lang="it-IT" dirty="0"/>
              <a:t>.</a:t>
            </a:r>
          </a:p>
          <a:p>
            <a:r>
              <a:rPr lang="it-IT" dirty="0"/>
              <a:t>Il nostro prodotto però mostra differenze sostanziali, come ad esempio:</a:t>
            </a:r>
          </a:p>
          <a:p>
            <a:r>
              <a:rPr lang="it-IT" dirty="0"/>
              <a:t>- Non si hanno limiti per le utenze (mentre </a:t>
            </a:r>
            <a:r>
              <a:rPr lang="it-IT" dirty="0" err="1"/>
              <a:t>garmin</a:t>
            </a:r>
            <a:r>
              <a:rPr lang="it-IT" dirty="0"/>
              <a:t> si limita a 5)</a:t>
            </a:r>
          </a:p>
          <a:p>
            <a:r>
              <a:rPr lang="it-IT" dirty="0"/>
              <a:t>- Gli </a:t>
            </a:r>
            <a:r>
              <a:rPr lang="it-IT" dirty="0" err="1"/>
              <a:t>alert</a:t>
            </a:r>
            <a:r>
              <a:rPr lang="it-IT" dirty="0"/>
              <a:t> sono garantiti </a:t>
            </a:r>
            <a:r>
              <a:rPr lang="it-IT" dirty="0" err="1"/>
              <a:t>perchè</a:t>
            </a:r>
            <a:r>
              <a:rPr lang="it-IT" dirty="0"/>
              <a:t> </a:t>
            </a:r>
            <a:r>
              <a:rPr lang="it-IT" dirty="0" err="1"/>
              <a:t>garmin</a:t>
            </a:r>
            <a:r>
              <a:rPr lang="it-IT" dirty="0"/>
              <a:t> utilizza un sistema di notifica tramite sms, non</a:t>
            </a:r>
          </a:p>
          <a:p>
            <a:r>
              <a:rPr lang="it-IT" dirty="0"/>
              <a:t>  garantita quando non c'è segnale, mentre noi utilizziamo un sistema di notifica su rete garantito</a:t>
            </a:r>
          </a:p>
          <a:p>
            <a:r>
              <a:rPr lang="it-IT" dirty="0"/>
              <a:t>  per via del collegamento satellitare.</a:t>
            </a:r>
          </a:p>
          <a:p>
            <a:r>
              <a:rPr lang="it-IT" dirty="0"/>
              <a:t>- Associazione semplificata e veloce delle box, che viene effettuata solamente tramite lo </a:t>
            </a:r>
            <a:r>
              <a:rPr lang="it-IT" dirty="0" err="1"/>
              <a:t>scan</a:t>
            </a:r>
            <a:r>
              <a:rPr lang="it-IT" dirty="0"/>
              <a:t> di un </a:t>
            </a:r>
            <a:r>
              <a:rPr lang="it-IT" dirty="0" err="1"/>
              <a:t>qr</a:t>
            </a:r>
            <a:r>
              <a:rPr lang="it-IT" dirty="0"/>
              <a:t> code</a:t>
            </a:r>
          </a:p>
          <a:p>
            <a:r>
              <a:rPr lang="it-IT" dirty="0"/>
              <a:t>- Yacht On Cloud fornisce un ambiente di videosorveglianza direttamente ospitata nell'app a differenza di </a:t>
            </a:r>
            <a:r>
              <a:rPr lang="it-IT" dirty="0" err="1"/>
              <a:t>garmin</a:t>
            </a:r>
            <a:endParaRPr lang="it-IT" dirty="0"/>
          </a:p>
          <a:p>
            <a:r>
              <a:rPr lang="it-IT"/>
              <a:t>  che non lo fornisce affatto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226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9815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Introdurro</a:t>
            </a:r>
            <a:r>
              <a:rPr lang="it-IT" dirty="0"/>
              <a:t> il problema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03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99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 momento la difficolta sta nell’inesistenza per yacht di piccole dimensioni da 12 a 24 mt di sistemi per la gestione remota. Siccome strumenti del genere sono installati solo yacht più grandi come optional costosi.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825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Noi con yacht on </a:t>
            </a:r>
            <a:r>
              <a:rPr lang="it-IT" dirty="0" err="1"/>
              <a:t>cloud</a:t>
            </a:r>
            <a:r>
              <a:rPr lang="it-IT" dirty="0"/>
              <a:t> andiamo a risolvere questa problematica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16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un sistema di </a:t>
            </a:r>
            <a:r>
              <a:rPr lang="it-IT" dirty="0" err="1"/>
              <a:t>contollo</a:t>
            </a:r>
            <a:r>
              <a:rPr lang="it-IT" dirty="0"/>
              <a:t> centralizzato gestiamo in tempo reale la </a:t>
            </a:r>
            <a:r>
              <a:rPr lang="it-IT" dirty="0" err="1"/>
              <a:t>sensoristica</a:t>
            </a:r>
            <a:r>
              <a:rPr lang="it-IT" dirty="0"/>
              <a:t> di bordo per avere sicurezza magari controllando le telecamere installate e per gestire la connettività </a:t>
            </a:r>
            <a:r>
              <a:rPr lang="it-IT"/>
              <a:t>tramite router.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792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</a:t>
            </a:r>
            <a:r>
              <a:rPr lang="it-IT" dirty="0" err="1"/>
              <a:t>pomerggio</a:t>
            </a:r>
            <a:r>
              <a:rPr lang="it-IT" dirty="0"/>
              <a:t>, sono Simona Pentangelo e vi illustrerò il nostro prodotto.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689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2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questo ho terminato e passo la parola al mio collega </a:t>
            </a:r>
            <a:r>
              <a:rPr lang="it-IT"/>
              <a:t>Felice Coppola.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34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19/02/2022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B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17" Type="http://schemas.openxmlformats.org/officeDocument/2006/relationships/image" Target="../media/image25.png"/><Relationship Id="rId2" Type="http://schemas.openxmlformats.org/officeDocument/2006/relationships/video" Target="../media/media1.mp4"/><Relationship Id="rId16" Type="http://schemas.openxmlformats.org/officeDocument/2006/relationships/image" Target="../media/image24.svg"/><Relationship Id="rId1" Type="http://schemas.microsoft.com/office/2007/relationships/media" Target="../media/media1.mp4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sv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18" Type="http://schemas.openxmlformats.org/officeDocument/2006/relationships/image" Target="../media/image27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4.svg"/><Relationship Id="rId12" Type="http://schemas.openxmlformats.org/officeDocument/2006/relationships/image" Target="../media/image21.png"/><Relationship Id="rId17" Type="http://schemas.openxmlformats.org/officeDocument/2006/relationships/image" Target="../media/image30.png"/><Relationship Id="rId2" Type="http://schemas.microsoft.com/office/2007/relationships/media" Target="../media/media2.mp4"/><Relationship Id="rId16" Type="http://schemas.openxmlformats.org/officeDocument/2006/relationships/image" Target="../media/image29.png"/><Relationship Id="rId20" Type="http://schemas.openxmlformats.org/officeDocument/2006/relationships/image" Target="../media/image32.svg"/><Relationship Id="rId1" Type="http://schemas.openxmlformats.org/officeDocument/2006/relationships/video" Target="NULL" TargetMode="External"/><Relationship Id="rId6" Type="http://schemas.openxmlformats.org/officeDocument/2006/relationships/image" Target="../media/image28.svg"/><Relationship Id="rId11" Type="http://schemas.openxmlformats.org/officeDocument/2006/relationships/image" Target="../media/image20.svg"/><Relationship Id="rId5" Type="http://schemas.openxmlformats.org/officeDocument/2006/relationships/image" Target="../media/image13.svg"/><Relationship Id="rId15" Type="http://schemas.openxmlformats.org/officeDocument/2006/relationships/image" Target="../media/image24.svg"/><Relationship Id="rId10" Type="http://schemas.openxmlformats.org/officeDocument/2006/relationships/image" Target="../media/image19.png"/><Relationship Id="rId19" Type="http://schemas.openxmlformats.org/officeDocument/2006/relationships/image" Target="../media/image31.png"/><Relationship Id="rId4" Type="http://schemas.openxmlformats.org/officeDocument/2006/relationships/image" Target="../media/image12.png"/><Relationship Id="rId9" Type="http://schemas.openxmlformats.org/officeDocument/2006/relationships/image" Target="../media/image18.svg"/><Relationship Id="rId1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13" Type="http://schemas.openxmlformats.org/officeDocument/2006/relationships/image" Target="../media/image24.svg"/><Relationship Id="rId18" Type="http://schemas.openxmlformats.org/officeDocument/2006/relationships/image" Target="../media/image35.pn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22.svg"/><Relationship Id="rId7" Type="http://schemas.openxmlformats.org/officeDocument/2006/relationships/image" Target="../media/image28.svg"/><Relationship Id="rId12" Type="http://schemas.openxmlformats.org/officeDocument/2006/relationships/image" Target="../media/image23.png"/><Relationship Id="rId17" Type="http://schemas.openxmlformats.org/officeDocument/2006/relationships/image" Target="../media/image27.png"/><Relationship Id="rId2" Type="http://schemas.microsoft.com/office/2007/relationships/media" Target="../media/media2.mp4"/><Relationship Id="rId16" Type="http://schemas.openxmlformats.org/officeDocument/2006/relationships/image" Target="../media/image29.png"/><Relationship Id="rId20" Type="http://schemas.openxmlformats.org/officeDocument/2006/relationships/image" Target="../media/image21.png"/><Relationship Id="rId1" Type="http://schemas.openxmlformats.org/officeDocument/2006/relationships/video" Target="NULL" TargetMode="External"/><Relationship Id="rId6" Type="http://schemas.openxmlformats.org/officeDocument/2006/relationships/image" Target="../media/image13.svg"/><Relationship Id="rId11" Type="http://schemas.openxmlformats.org/officeDocument/2006/relationships/image" Target="../media/image20.svg"/><Relationship Id="rId5" Type="http://schemas.openxmlformats.org/officeDocument/2006/relationships/image" Target="../media/image12.png"/><Relationship Id="rId15" Type="http://schemas.openxmlformats.org/officeDocument/2006/relationships/image" Target="../media/image16.svg"/><Relationship Id="rId10" Type="http://schemas.openxmlformats.org/officeDocument/2006/relationships/image" Target="../media/image19.png"/><Relationship Id="rId19" Type="http://schemas.openxmlformats.org/officeDocument/2006/relationships/image" Target="../media/image36.svg"/><Relationship Id="rId4" Type="http://schemas.openxmlformats.org/officeDocument/2006/relationships/image" Target="../media/image33.png"/><Relationship Id="rId9" Type="http://schemas.openxmlformats.org/officeDocument/2006/relationships/image" Target="../media/image14.svg"/><Relationship Id="rId1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18" Type="http://schemas.openxmlformats.org/officeDocument/2006/relationships/image" Target="../media/image39.sv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17" Type="http://schemas.openxmlformats.org/officeDocument/2006/relationships/image" Target="../media/image38.png"/><Relationship Id="rId2" Type="http://schemas.openxmlformats.org/officeDocument/2006/relationships/video" Target="../media/media3.mp4"/><Relationship Id="rId16" Type="http://schemas.openxmlformats.org/officeDocument/2006/relationships/image" Target="../media/image27.png"/><Relationship Id="rId1" Type="http://schemas.microsoft.com/office/2007/relationships/media" Target="../media/media3.mp4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3.svg"/><Relationship Id="rId15" Type="http://schemas.openxmlformats.org/officeDocument/2006/relationships/image" Target="../media/image37.png"/><Relationship Id="rId10" Type="http://schemas.openxmlformats.org/officeDocument/2006/relationships/image" Target="../media/image19.png"/><Relationship Id="rId4" Type="http://schemas.openxmlformats.org/officeDocument/2006/relationships/image" Target="../media/image12.png"/><Relationship Id="rId9" Type="http://schemas.openxmlformats.org/officeDocument/2006/relationships/image" Target="../media/image18.svg"/><Relationship Id="rId1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3.png"/><Relationship Id="rId18" Type="http://schemas.openxmlformats.org/officeDocument/2006/relationships/image" Target="../media/image4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6.svg"/><Relationship Id="rId12" Type="http://schemas.openxmlformats.org/officeDocument/2006/relationships/image" Target="../media/image22.svg"/><Relationship Id="rId17" Type="http://schemas.openxmlformats.org/officeDocument/2006/relationships/image" Target="../media/image27.png"/><Relationship Id="rId2" Type="http://schemas.microsoft.com/office/2007/relationships/media" Target="../media/media2.mp4"/><Relationship Id="rId16" Type="http://schemas.openxmlformats.org/officeDocument/2006/relationships/image" Target="../media/image41.png"/><Relationship Id="rId1" Type="http://schemas.openxmlformats.org/officeDocument/2006/relationships/video" Target="NULL" TargetMode="External"/><Relationship Id="rId6" Type="http://schemas.openxmlformats.org/officeDocument/2006/relationships/image" Target="../media/image15.png"/><Relationship Id="rId11" Type="http://schemas.openxmlformats.org/officeDocument/2006/relationships/image" Target="../media/image21.png"/><Relationship Id="rId5" Type="http://schemas.openxmlformats.org/officeDocument/2006/relationships/image" Target="../media/image13.svg"/><Relationship Id="rId15" Type="http://schemas.openxmlformats.org/officeDocument/2006/relationships/image" Target="../media/image29.png"/><Relationship Id="rId10" Type="http://schemas.openxmlformats.org/officeDocument/2006/relationships/image" Target="../media/image40.svg"/><Relationship Id="rId19" Type="http://schemas.openxmlformats.org/officeDocument/2006/relationships/image" Target="../media/image43.svg"/><Relationship Id="rId4" Type="http://schemas.openxmlformats.org/officeDocument/2006/relationships/image" Target="../media/image12.png"/><Relationship Id="rId9" Type="http://schemas.openxmlformats.org/officeDocument/2006/relationships/image" Target="../media/image18.svg"/><Relationship Id="rId14" Type="http://schemas.openxmlformats.org/officeDocument/2006/relationships/image" Target="../media/image24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4.svg"/><Relationship Id="rId18" Type="http://schemas.openxmlformats.org/officeDocument/2006/relationships/image" Target="../media/image4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12" Type="http://schemas.openxmlformats.org/officeDocument/2006/relationships/image" Target="../media/image23.png"/><Relationship Id="rId17" Type="http://schemas.openxmlformats.org/officeDocument/2006/relationships/image" Target="../media/image27.png"/><Relationship Id="rId2" Type="http://schemas.microsoft.com/office/2007/relationships/media" Target="../media/media2.mp4"/><Relationship Id="rId16" Type="http://schemas.openxmlformats.org/officeDocument/2006/relationships/image" Target="../media/image29.png"/><Relationship Id="rId1" Type="http://schemas.openxmlformats.org/officeDocument/2006/relationships/video" Target="NULL" TargetMode="External"/><Relationship Id="rId6" Type="http://schemas.openxmlformats.org/officeDocument/2006/relationships/image" Target="../media/image13.svg"/><Relationship Id="rId11" Type="http://schemas.openxmlformats.org/officeDocument/2006/relationships/image" Target="../media/image40.svg"/><Relationship Id="rId5" Type="http://schemas.openxmlformats.org/officeDocument/2006/relationships/image" Target="../media/image12.png"/><Relationship Id="rId15" Type="http://schemas.openxmlformats.org/officeDocument/2006/relationships/image" Target="../media/image20.svg"/><Relationship Id="rId10" Type="http://schemas.openxmlformats.org/officeDocument/2006/relationships/image" Target="../media/image18.svg"/><Relationship Id="rId19" Type="http://schemas.openxmlformats.org/officeDocument/2006/relationships/image" Target="../media/image46.svg"/><Relationship Id="rId4" Type="http://schemas.openxmlformats.org/officeDocument/2006/relationships/image" Target="../media/image44.png"/><Relationship Id="rId9" Type="http://schemas.openxmlformats.org/officeDocument/2006/relationships/image" Target="../media/image17.png"/><Relationship Id="rId1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8.pn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791650" y="8628126"/>
            <a:ext cx="1138884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GRUPPO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3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-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ENTERPRISE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MOBILE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APPLICATION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DEVELOPMENT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2021/2022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4527" y="2570212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Cosa fornisce?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864527" y="3478546"/>
            <a:ext cx="7162800" cy="34773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Fornisce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Visualizzare lo stream dati delle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Controllare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dell'imbarcazione.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858000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412E171-0205-43F2-85A7-007B222497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400" y="1386639"/>
            <a:ext cx="7643061" cy="764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2871" y="-8572207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626C9662-C272-440B-95F3-FBAB9D96DB4E}"/>
              </a:ext>
            </a:extLst>
          </p:cNvPr>
          <p:cNvGrpSpPr/>
          <p:nvPr/>
        </p:nvGrpSpPr>
        <p:grpSpPr>
          <a:xfrm>
            <a:off x="261231" y="2408941"/>
            <a:ext cx="1174829" cy="7250810"/>
            <a:chOff x="402923" y="2879591"/>
            <a:chExt cx="1174829" cy="7250810"/>
          </a:xfrm>
        </p:grpSpPr>
        <p:pic>
          <p:nvPicPr>
            <p:cNvPr id="31" name="Elemento grafico 30" descr="Campana contorno">
              <a:extLst>
                <a:ext uri="{FF2B5EF4-FFF2-40B4-BE49-F238E27FC236}">
                  <a16:creationId xmlns:a16="http://schemas.microsoft.com/office/drawing/2014/main" id="{18E04263-60D3-418A-BDE3-13EC427168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72555" y="2879591"/>
              <a:ext cx="1080000" cy="1080000"/>
            </a:xfrm>
            <a:prstGeom prst="rect">
              <a:avLst/>
            </a:prstGeom>
          </p:spPr>
        </p:pic>
        <p:pic>
          <p:nvPicPr>
            <p:cNvPr id="32" name="Elemento grafico 31" descr="Wireless contorno">
              <a:extLst>
                <a:ext uri="{FF2B5EF4-FFF2-40B4-BE49-F238E27FC236}">
                  <a16:creationId xmlns:a16="http://schemas.microsoft.com/office/drawing/2014/main" id="{F11F3091-DBC3-4159-A62B-F9B89C592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02971" y="4279461"/>
              <a:ext cx="1080000" cy="1080000"/>
            </a:xfrm>
            <a:prstGeom prst="rect">
              <a:avLst/>
            </a:prstGeom>
          </p:spPr>
        </p:pic>
        <p:pic>
          <p:nvPicPr>
            <p:cNvPr id="35" name="Elemento grafico 34" descr="Telecamera di sicurezza contorno">
              <a:extLst>
                <a:ext uri="{FF2B5EF4-FFF2-40B4-BE49-F238E27FC236}">
                  <a16:creationId xmlns:a16="http://schemas.microsoft.com/office/drawing/2014/main" id="{091B38EF-B605-44FD-9763-498B6709D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497752" y="7638531"/>
              <a:ext cx="1080000" cy="1080000"/>
            </a:xfrm>
            <a:prstGeom prst="rect">
              <a:avLst/>
            </a:prstGeom>
          </p:spPr>
        </p:pic>
        <p:pic>
          <p:nvPicPr>
            <p:cNvPr id="37" name="Elemento grafico 36" descr="Mappa con segnaposto contorno">
              <a:extLst>
                <a:ext uri="{FF2B5EF4-FFF2-40B4-BE49-F238E27FC236}">
                  <a16:creationId xmlns:a16="http://schemas.microsoft.com/office/drawing/2014/main" id="{B99DBFD3-A05C-4726-A57D-9DCA0F87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83624" y="9050401"/>
              <a:ext cx="1080000" cy="1080000"/>
            </a:xfrm>
            <a:prstGeom prst="rect">
              <a:avLst/>
            </a:prstGeom>
          </p:spPr>
        </p:pic>
        <p:pic>
          <p:nvPicPr>
            <p:cNvPr id="15" name="Elemento grafico 14" descr="Database contorno">
              <a:extLst>
                <a:ext uri="{FF2B5EF4-FFF2-40B4-BE49-F238E27FC236}">
                  <a16:creationId xmlns:a16="http://schemas.microsoft.com/office/drawing/2014/main" id="{74CFD7C8-CFD6-49F4-BFD0-5F9363FE0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402923" y="5961471"/>
              <a:ext cx="1080000" cy="1080000"/>
            </a:xfrm>
            <a:prstGeom prst="rect">
              <a:avLst/>
            </a:prstGeom>
          </p:spPr>
        </p:pic>
      </p:grpSp>
      <p:sp>
        <p:nvSpPr>
          <p:cNvPr id="16" name="Ovale 15">
            <a:extLst>
              <a:ext uri="{FF2B5EF4-FFF2-40B4-BE49-F238E27FC236}">
                <a16:creationId xmlns:a16="http://schemas.microsoft.com/office/drawing/2014/main" id="{D0671DA3-EEF2-4534-8B30-8A2456B87CF7}"/>
              </a:ext>
            </a:extLst>
          </p:cNvPr>
          <p:cNvSpPr/>
          <p:nvPr/>
        </p:nvSpPr>
        <p:spPr>
          <a:xfrm>
            <a:off x="1390435" y="672989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bject 3">
            <a:extLst>
              <a:ext uri="{FF2B5EF4-FFF2-40B4-BE49-F238E27FC236}">
                <a16:creationId xmlns:a16="http://schemas.microsoft.com/office/drawing/2014/main" id="{A1F5761F-2716-4DF8-9DC1-DB72125CBA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Tutorial &amp; Associa Box</a:t>
            </a:r>
            <a:endParaRPr sz="4800" dirty="0"/>
          </a:p>
        </p:txBody>
      </p:sp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AF6DF68D-5C5C-46B7-9090-EC7CB6AAFDD3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907" y="342900"/>
            <a:ext cx="1940765" cy="2587687"/>
          </a:xfrm>
          <a:prstGeom prst="rect">
            <a:avLst/>
          </a:prstGeom>
        </p:spPr>
      </p:pic>
      <p:pic>
        <p:nvPicPr>
          <p:cNvPr id="3" name="2022-02-19 10-25-32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88D4EF5-62B0-4713-8842-18F4422A6B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246937" y="1090020"/>
            <a:ext cx="3794125" cy="8229600"/>
          </a:xfrm>
          <a:prstGeom prst="flowChartAlternateProcess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EE75EF29-E1F9-487A-BF2B-76DD17B9690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967380"/>
            <a:ext cx="5638800" cy="87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59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6504" y="-6743700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5014" y="2804088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159A4216-6498-4B23-9CD0-EF55F37F53CD}"/>
              </a:ext>
            </a:extLst>
          </p:cNvPr>
          <p:cNvGrpSpPr/>
          <p:nvPr/>
        </p:nvGrpSpPr>
        <p:grpSpPr>
          <a:xfrm>
            <a:off x="280046" y="4426619"/>
            <a:ext cx="1129933" cy="5441281"/>
            <a:chOff x="485014" y="3900939"/>
            <a:chExt cx="1129933" cy="5352658"/>
          </a:xfrm>
        </p:grpSpPr>
        <p:pic>
          <p:nvPicPr>
            <p:cNvPr id="32" name="Elemento grafico 31" descr="Wireless contorno">
              <a:extLst>
                <a:ext uri="{FF2B5EF4-FFF2-40B4-BE49-F238E27FC236}">
                  <a16:creationId xmlns:a16="http://schemas.microsoft.com/office/drawing/2014/main" id="{F11F3091-DBC3-4159-A62B-F9B89C592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85014" y="3900939"/>
              <a:ext cx="1080000" cy="1080000"/>
            </a:xfrm>
            <a:prstGeom prst="rect">
              <a:avLst/>
            </a:prstGeom>
          </p:spPr>
        </p:pic>
        <p:pic>
          <p:nvPicPr>
            <p:cNvPr id="35" name="Elemento grafico 34" descr="Telecamera di sicurezza contorno">
              <a:extLst>
                <a:ext uri="{FF2B5EF4-FFF2-40B4-BE49-F238E27FC236}">
                  <a16:creationId xmlns:a16="http://schemas.microsoft.com/office/drawing/2014/main" id="{091B38EF-B605-44FD-9763-498B6709D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34947" y="6824337"/>
              <a:ext cx="1080000" cy="1080000"/>
            </a:xfrm>
            <a:prstGeom prst="rect">
              <a:avLst/>
            </a:prstGeom>
          </p:spPr>
        </p:pic>
        <p:pic>
          <p:nvPicPr>
            <p:cNvPr id="37" name="Elemento grafico 36" descr="Mappa con segnaposto contorno">
              <a:extLst>
                <a:ext uri="{FF2B5EF4-FFF2-40B4-BE49-F238E27FC236}">
                  <a16:creationId xmlns:a16="http://schemas.microsoft.com/office/drawing/2014/main" id="{B99DBFD3-A05C-4726-A57D-9DCA0F87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5901" y="8173597"/>
              <a:ext cx="1080000" cy="1080000"/>
            </a:xfrm>
            <a:prstGeom prst="rect">
              <a:avLst/>
            </a:prstGeom>
          </p:spPr>
        </p:pic>
        <p:pic>
          <p:nvPicPr>
            <p:cNvPr id="15" name="Elemento grafico 14" descr="Database contorno">
              <a:extLst>
                <a:ext uri="{FF2B5EF4-FFF2-40B4-BE49-F238E27FC236}">
                  <a16:creationId xmlns:a16="http://schemas.microsoft.com/office/drawing/2014/main" id="{74CFD7C8-CFD6-49F4-BFD0-5F9363FE0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85014" y="5325158"/>
              <a:ext cx="1080000" cy="1080000"/>
            </a:xfrm>
            <a:prstGeom prst="rect">
              <a:avLst/>
            </a:prstGeom>
          </p:spPr>
        </p:pic>
      </p:grpSp>
      <p:pic>
        <p:nvPicPr>
          <p:cNvPr id="3" name="Immagine 2">
            <a:extLst>
              <a:ext uri="{FF2B5EF4-FFF2-40B4-BE49-F238E27FC236}">
                <a16:creationId xmlns:a16="http://schemas.microsoft.com/office/drawing/2014/main" id="{7AE8DE18-0DAC-40DA-A7D3-66B93CA8F26B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" y="-113622"/>
            <a:ext cx="2237406" cy="2983208"/>
          </a:xfrm>
          <a:prstGeom prst="rect">
            <a:avLst/>
          </a:prstGeom>
        </p:spPr>
      </p:pic>
      <p:sp>
        <p:nvSpPr>
          <p:cNvPr id="19" name="object 3">
            <a:extLst>
              <a:ext uri="{FF2B5EF4-FFF2-40B4-BE49-F238E27FC236}">
                <a16:creationId xmlns:a16="http://schemas.microsoft.com/office/drawing/2014/main" id="{742BD513-F77B-40A1-9364-82B3BF294E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Notifica</a:t>
            </a:r>
            <a:endParaRPr sz="4800" dirty="0"/>
          </a:p>
        </p:txBody>
      </p:sp>
      <p:pic>
        <p:nvPicPr>
          <p:cNvPr id="4" name="funzionalità">
            <a:hlinkClick r:id="" action="ppaction://media"/>
            <a:extLst>
              <a:ext uri="{FF2B5EF4-FFF2-40B4-BE49-F238E27FC236}">
                <a16:creationId xmlns:a16="http://schemas.microsoft.com/office/drawing/2014/main" id="{09CF5EF1-F70F-467F-8FBA-898C31519CB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5519"/>
                </p14:media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7281069" y="1246864"/>
            <a:ext cx="3725862" cy="8042514"/>
          </a:xfrm>
          <a:prstGeom prst="flowChartAlternateProcess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83A56C95-D40E-4692-89AC-78ED813B5AA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86500"/>
            <a:ext cx="5638800" cy="8575553"/>
          </a:xfrm>
          <a:prstGeom prst="rect">
            <a:avLst/>
          </a:prstGeom>
        </p:spPr>
      </p:pic>
      <p:sp>
        <p:nvSpPr>
          <p:cNvPr id="18" name="Ovale 17">
            <a:extLst>
              <a:ext uri="{FF2B5EF4-FFF2-40B4-BE49-F238E27FC236}">
                <a16:creationId xmlns:a16="http://schemas.microsoft.com/office/drawing/2014/main" id="{3F4AE4C1-3157-4D82-97B5-FFDCFCF672E2}"/>
              </a:ext>
            </a:extLst>
          </p:cNvPr>
          <p:cNvSpPr/>
          <p:nvPr/>
        </p:nvSpPr>
        <p:spPr>
          <a:xfrm>
            <a:off x="1491018" y="2452082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Elemento grafico 12" descr="Campana contorno">
            <a:extLst>
              <a:ext uri="{FF2B5EF4-FFF2-40B4-BE49-F238E27FC236}">
                <a16:creationId xmlns:a16="http://schemas.microsoft.com/office/drawing/2014/main" id="{0993F5C6-5F94-480F-A6A0-7B660C9B71F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695229" y="2624088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21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zionalità">
            <a:hlinkClick r:id="" action="ppaction://media"/>
            <a:extLst>
              <a:ext uri="{FF2B5EF4-FFF2-40B4-BE49-F238E27FC236}">
                <a16:creationId xmlns:a16="http://schemas.microsoft.com/office/drawing/2014/main" id="{448703E9-C8A0-4BEF-B7D0-B2F07414300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561" end="6959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46938" y="1211580"/>
            <a:ext cx="3794125" cy="8046720"/>
          </a:xfrm>
          <a:prstGeom prst="flowChartAlternateProcess">
            <a:avLst/>
          </a:prstGeom>
        </p:spPr>
      </p:pic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6504" y="-5534340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5014" y="2804088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5014" y="4019460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63489" y="7208701"/>
            <a:ext cx="1080000" cy="1080000"/>
          </a:xfrm>
          <a:prstGeom prst="rect">
            <a:avLst/>
          </a:prstGeom>
        </p:spPr>
      </p:pic>
      <p:pic>
        <p:nvPicPr>
          <p:cNvPr id="15" name="Elemento grafico 14" descr="Database contorno">
            <a:extLst>
              <a:ext uri="{FF2B5EF4-FFF2-40B4-BE49-F238E27FC236}">
                <a16:creationId xmlns:a16="http://schemas.microsoft.com/office/drawing/2014/main" id="{74CFD7C8-CFD6-49F4-BFD0-5F9363FE03A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1998" y="5516323"/>
            <a:ext cx="1080000" cy="1080000"/>
          </a:xfrm>
          <a:prstGeom prst="rect">
            <a:avLst/>
          </a:prstGeom>
        </p:spPr>
      </p:pic>
      <p:pic>
        <p:nvPicPr>
          <p:cNvPr id="18" name="Elemento grafico 17" descr="Campana contorno">
            <a:extLst>
              <a:ext uri="{FF2B5EF4-FFF2-40B4-BE49-F238E27FC236}">
                <a16:creationId xmlns:a16="http://schemas.microsoft.com/office/drawing/2014/main" id="{4057C688-801E-48B4-A8A9-84CF3A65677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17139" y="1819677"/>
            <a:ext cx="1080000" cy="10800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B0A656C5-610D-4AA2-81BE-B1D7295D59E8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51" y="-332466"/>
            <a:ext cx="2145845" cy="2861127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02F6CC1-8D10-4F07-888D-8EA52457BD1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86500"/>
            <a:ext cx="5638800" cy="8575553"/>
          </a:xfrm>
          <a:prstGeom prst="rect">
            <a:avLst/>
          </a:prstGeom>
        </p:spPr>
      </p:pic>
      <p:sp>
        <p:nvSpPr>
          <p:cNvPr id="20" name="Ovale 19">
            <a:extLst>
              <a:ext uri="{FF2B5EF4-FFF2-40B4-BE49-F238E27FC236}">
                <a16:creationId xmlns:a16="http://schemas.microsoft.com/office/drawing/2014/main" id="{1BBCA71E-91C0-41A8-A625-4361BE1FF5E3}"/>
              </a:ext>
            </a:extLst>
          </p:cNvPr>
          <p:cNvSpPr/>
          <p:nvPr/>
        </p:nvSpPr>
        <p:spPr>
          <a:xfrm>
            <a:off x="1443489" y="3698209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Elemento grafico 16" descr="Wireless contorno">
            <a:extLst>
              <a:ext uri="{FF2B5EF4-FFF2-40B4-BE49-F238E27FC236}">
                <a16:creationId xmlns:a16="http://schemas.microsoft.com/office/drawing/2014/main" id="{C17B15AE-6362-4443-8216-E9A3E19EA9D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595494" y="3839460"/>
            <a:ext cx="1080000" cy="1080000"/>
          </a:xfrm>
          <a:prstGeom prst="rect">
            <a:avLst/>
          </a:prstGeom>
        </p:spPr>
      </p:pic>
      <p:pic>
        <p:nvPicPr>
          <p:cNvPr id="21" name="Elemento grafico 20" descr="Mappa con segnaposto contorno">
            <a:extLst>
              <a:ext uri="{FF2B5EF4-FFF2-40B4-BE49-F238E27FC236}">
                <a16:creationId xmlns:a16="http://schemas.microsoft.com/office/drawing/2014/main" id="{3EEFC59D-DB1B-4F07-9C16-D4CF12B5221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63489" y="8715417"/>
            <a:ext cx="1080000" cy="1080000"/>
          </a:xfrm>
          <a:prstGeom prst="rect">
            <a:avLst/>
          </a:prstGeom>
        </p:spPr>
      </p:pic>
      <p:sp>
        <p:nvSpPr>
          <p:cNvPr id="23" name="object 3">
            <a:extLst>
              <a:ext uri="{FF2B5EF4-FFF2-40B4-BE49-F238E27FC236}">
                <a16:creationId xmlns:a16="http://schemas.microsoft.com/office/drawing/2014/main" id="{6B0FFAD0-4B38-413F-9E4D-222D7AA8BA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Connettività di bordo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870342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23765" y="-2933700"/>
            <a:ext cx="1763035" cy="161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7800" y="1625100"/>
            <a:ext cx="1080000" cy="108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7800" y="3072900"/>
            <a:ext cx="1080000" cy="108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1000" y="6730500"/>
            <a:ext cx="1080000" cy="108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67800" y="8420100"/>
            <a:ext cx="1080000" cy="108000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7EBA222F-81BD-4B03-9BBD-5ADBF9909DBE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68" y="-459090"/>
            <a:ext cx="2145845" cy="2861127"/>
          </a:xfrm>
          <a:prstGeom prst="rect">
            <a:avLst/>
          </a:prstGeom>
        </p:spPr>
      </p:pic>
      <p:pic>
        <p:nvPicPr>
          <p:cNvPr id="43" name="2022-02-18 19-46-20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B45C264-8016-4953-A871-68FEADD118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7184119" y="1212929"/>
            <a:ext cx="3963932" cy="8001001"/>
          </a:xfrm>
          <a:prstGeom prst="flowChartAlternateProcess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29B942FD-FC4B-4FAE-9450-0C848C5C239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535" y="1007189"/>
            <a:ext cx="5672931" cy="8716620"/>
          </a:xfrm>
          <a:prstGeom prst="rect">
            <a:avLst/>
          </a:prstGeom>
        </p:spPr>
      </p:pic>
      <p:sp>
        <p:nvSpPr>
          <p:cNvPr id="15" name="Ovale 14">
            <a:extLst>
              <a:ext uri="{FF2B5EF4-FFF2-40B4-BE49-F238E27FC236}">
                <a16:creationId xmlns:a16="http://schemas.microsoft.com/office/drawing/2014/main" id="{D387F6F8-60C5-4580-B1A3-58B2D25831B8}"/>
              </a:ext>
            </a:extLst>
          </p:cNvPr>
          <p:cNvSpPr/>
          <p:nvPr/>
        </p:nvSpPr>
        <p:spPr>
          <a:xfrm>
            <a:off x="1452766" y="4612230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8" name="Elemento grafico 27" descr="Database contorno">
            <a:extLst>
              <a:ext uri="{FF2B5EF4-FFF2-40B4-BE49-F238E27FC236}">
                <a16:creationId xmlns:a16="http://schemas.microsoft.com/office/drawing/2014/main" id="{C4B63B2D-F895-4CCB-BA8C-A832EE435F3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656978" y="4786379"/>
            <a:ext cx="1080000" cy="1080000"/>
          </a:xfrm>
          <a:prstGeom prst="rect">
            <a:avLst/>
          </a:prstGeom>
        </p:spPr>
      </p:pic>
      <p:sp>
        <p:nvSpPr>
          <p:cNvPr id="16" name="object 3">
            <a:extLst>
              <a:ext uri="{FF2B5EF4-FFF2-40B4-BE49-F238E27FC236}">
                <a16:creationId xmlns:a16="http://schemas.microsoft.com/office/drawing/2014/main" id="{A8F59698-AE9A-4744-BCA7-850605636B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2831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Storico video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861378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34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0" y="-1181100"/>
            <a:ext cx="1763035" cy="161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4000" y="1777500"/>
            <a:ext cx="1080000" cy="108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1000" y="3149100"/>
            <a:ext cx="1080000" cy="108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30010" y="66273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57200" y="8559300"/>
            <a:ext cx="1080000" cy="10800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7CD97AD2-9433-4FC7-8633-58CA82C7E44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57200" y="4673100"/>
            <a:ext cx="1080000" cy="10800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D85B7E6B-BB54-406F-8DFD-8FB874DDD858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" y="-535784"/>
            <a:ext cx="2358046" cy="3144061"/>
          </a:xfrm>
          <a:prstGeom prst="rect">
            <a:avLst/>
          </a:prstGeom>
        </p:spPr>
      </p:pic>
      <p:pic>
        <p:nvPicPr>
          <p:cNvPr id="2" name="funzionalità">
            <a:hlinkClick r:id="" action="ppaction://media"/>
            <a:extLst>
              <a:ext uri="{FF2B5EF4-FFF2-40B4-BE49-F238E27FC236}">
                <a16:creationId xmlns:a16="http://schemas.microsoft.com/office/drawing/2014/main" id="{2BF8F019-14CD-40FA-8AC0-E7997B48719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1328" end="33766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246938" y="1211580"/>
            <a:ext cx="3794125" cy="8229600"/>
          </a:xfrm>
          <a:prstGeom prst="flowChartAlternateProcess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9BC5F845-E754-4AAB-B0AB-50E6141B2A4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535" y="1211580"/>
            <a:ext cx="5672931" cy="8716620"/>
          </a:xfrm>
          <a:prstGeom prst="rect">
            <a:avLst/>
          </a:prstGeom>
        </p:spPr>
      </p:pic>
      <p:sp>
        <p:nvSpPr>
          <p:cNvPr id="18" name="Ovale 17">
            <a:extLst>
              <a:ext uri="{FF2B5EF4-FFF2-40B4-BE49-F238E27FC236}">
                <a16:creationId xmlns:a16="http://schemas.microsoft.com/office/drawing/2014/main" id="{504312C0-BFE1-4733-9132-21CC6C11700F}"/>
              </a:ext>
            </a:extLst>
          </p:cNvPr>
          <p:cNvSpPr/>
          <p:nvPr/>
        </p:nvSpPr>
        <p:spPr>
          <a:xfrm>
            <a:off x="1431835" y="6357084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Elemento grafico 11" descr="Telecamera di sicurezza contorno">
            <a:extLst>
              <a:ext uri="{FF2B5EF4-FFF2-40B4-BE49-F238E27FC236}">
                <a16:creationId xmlns:a16="http://schemas.microsoft.com/office/drawing/2014/main" id="{28A0BE7E-378F-475A-B43F-59ED858E857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92737" y="6570353"/>
            <a:ext cx="1080000" cy="1080000"/>
          </a:xfrm>
          <a:prstGeom prst="rect">
            <a:avLst/>
          </a:prstGeom>
        </p:spPr>
      </p:pic>
      <p:sp>
        <p:nvSpPr>
          <p:cNvPr id="19" name="object 3">
            <a:extLst>
              <a:ext uri="{FF2B5EF4-FFF2-40B4-BE49-F238E27FC236}">
                <a16:creationId xmlns:a16="http://schemas.microsoft.com/office/drawing/2014/main" id="{5CEA302F-E9FD-4742-95E3-FB83A8E01C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Videosorveglianza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145088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zionalità">
            <a:hlinkClick r:id="" action="ppaction://media"/>
            <a:extLst>
              <a:ext uri="{FF2B5EF4-FFF2-40B4-BE49-F238E27FC236}">
                <a16:creationId xmlns:a16="http://schemas.microsoft.com/office/drawing/2014/main" id="{71BE9CCB-2C71-4664-BCCE-6C487223A25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5366" end="1070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68514" y="1310700"/>
            <a:ext cx="3750973" cy="8136000"/>
          </a:xfrm>
          <a:prstGeom prst="flowChartAlternateProcess">
            <a:avLst/>
          </a:prstGeom>
        </p:spPr>
      </p:pic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0" y="-72407"/>
            <a:ext cx="1763035" cy="17138104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7800" y="1943100"/>
            <a:ext cx="1080000" cy="108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4800" y="3453900"/>
            <a:ext cx="1080000" cy="108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2555" y="6627360"/>
            <a:ext cx="720000" cy="7200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7CD97AD2-9433-4FC7-8633-58CA82C7E4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1000" y="4977900"/>
            <a:ext cx="1080000" cy="1080000"/>
          </a:xfrm>
          <a:prstGeom prst="rect">
            <a:avLst/>
          </a:prstGeom>
        </p:spPr>
      </p:pic>
      <p:pic>
        <p:nvPicPr>
          <p:cNvPr id="15" name="Elemento grafico 14" descr="Telecamera di sicurezza contorno">
            <a:extLst>
              <a:ext uri="{FF2B5EF4-FFF2-40B4-BE49-F238E27FC236}">
                <a16:creationId xmlns:a16="http://schemas.microsoft.com/office/drawing/2014/main" id="{6B45F1BB-831F-4D88-9B18-AD168270D10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57200" y="6578100"/>
            <a:ext cx="1080000" cy="10800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829C814B-349A-415F-A88A-6D8996C15E61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66" y="-283027"/>
            <a:ext cx="2069645" cy="2759527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D1849551-B06C-456E-8183-FD03242C2E1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534" y="1124857"/>
            <a:ext cx="5672931" cy="8694964"/>
          </a:xfrm>
          <a:prstGeom prst="rect">
            <a:avLst/>
          </a:prstGeom>
        </p:spPr>
      </p:pic>
      <p:sp>
        <p:nvSpPr>
          <p:cNvPr id="20" name="Ovale 19">
            <a:extLst>
              <a:ext uri="{FF2B5EF4-FFF2-40B4-BE49-F238E27FC236}">
                <a16:creationId xmlns:a16="http://schemas.microsoft.com/office/drawing/2014/main" id="{406136B9-7AD7-4A81-9C96-CBAD5CFC6FC2}"/>
              </a:ext>
            </a:extLst>
          </p:cNvPr>
          <p:cNvSpPr/>
          <p:nvPr/>
        </p:nvSpPr>
        <p:spPr>
          <a:xfrm>
            <a:off x="1447798" y="7966166"/>
            <a:ext cx="1488423" cy="150653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52009" y="8179435"/>
            <a:ext cx="1080000" cy="1080000"/>
          </a:xfrm>
          <a:prstGeom prst="rect">
            <a:avLst/>
          </a:prstGeom>
        </p:spPr>
      </p:pic>
      <p:sp>
        <p:nvSpPr>
          <p:cNvPr id="21" name="object 3">
            <a:extLst>
              <a:ext uri="{FF2B5EF4-FFF2-40B4-BE49-F238E27FC236}">
                <a16:creationId xmlns:a16="http://schemas.microsoft.com/office/drawing/2014/main" id="{71DDC07E-510B-4F3D-8B48-85D2126A30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19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Tracking GPS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56799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653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7614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329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Front-end,</a:t>
            </a:r>
          </a:p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cross platform.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4890634" y="7178814"/>
            <a:ext cx="3333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 la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persistenza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dati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036245" y="7178814"/>
            <a:ext cx="2701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Storage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video ed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immagini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3887979" y="7285304"/>
            <a:ext cx="3333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backend.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 rot="1766005">
            <a:off x="15548543" y="5555838"/>
            <a:ext cx="923330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9" cstate="print"/>
          <a:srcRect r="65206" b="4672"/>
          <a:stretch/>
        </p:blipFill>
        <p:spPr>
          <a:xfrm rot="19822146">
            <a:off x="15036904" y="5941069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56025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86749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2286000" y="6680418"/>
            <a:ext cx="5257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Aumento graduale della vendita di piccoli yacht con forte interesse nell’adozione di soluzioni </a:t>
            </a: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IoT e AI</a:t>
            </a:r>
            <a:r>
              <a:rPr lang="it-IT" sz="2800" b="1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963400" y="6076033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Perché scegliere noi?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Nessun limite alle utenze.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garantiti.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Associazione semplificata.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Videosorveglianza.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45738DE-2558-43AA-839D-41A3BAFF0746}"/>
              </a:ext>
            </a:extLst>
          </p:cNvPr>
          <p:cNvSpPr/>
          <p:nvPr/>
        </p:nvSpPr>
        <p:spPr>
          <a:xfrm>
            <a:off x="13432326" y="4035186"/>
            <a:ext cx="915059" cy="923330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01600" prst="riblet"/>
          </a:sp3d>
        </p:spPr>
        <p:txBody>
          <a:bodyPr wrap="none" lIns="91440" tIns="45720" rIns="91440" bIns="45720">
            <a:spAutoFit/>
            <a:sp3d>
              <a:bevelT w="0" h="0"/>
            </a:sp3d>
          </a:bodyPr>
          <a:lstStyle/>
          <a:p>
            <a:pPr algn="ctr"/>
            <a:r>
              <a:rPr lang="it-IT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18841">
                    <a:alpha val="79000"/>
                  </a:srgb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switch dir="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7" grpId="0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38400" y="2649770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Quali sono le prospettive di guadagno?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2552065" y="4250782"/>
            <a:ext cx="6591300" cy="3503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iniziale del box.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connettività sarà inclusa in un </a:t>
            </a:r>
            <a:r>
              <a:rPr lang="it-IT" sz="2800" b="1" spc="-3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canone mensile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dei device aggiuntivi.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438900" y="800100"/>
            <a:ext cx="605790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Revenue streams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3E33B1C-1F5B-418E-9CCD-65050EBABB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2400300"/>
            <a:ext cx="65913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73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24000" y="847309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 dirty="0"/>
          </a:p>
        </p:txBody>
      </p:sp>
      <p:sp>
        <p:nvSpPr>
          <p:cNvPr id="13" name="object 13"/>
          <p:cNvSpPr txBox="1"/>
          <p:nvPr/>
        </p:nvSpPr>
        <p:spPr>
          <a:xfrm>
            <a:off x="948055" y="216930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E1904D"/>
                </a:solidFill>
                <a:latin typeface="Century Gothic"/>
                <a:cs typeface="Century Gothic"/>
              </a:rPr>
              <a:t>eam</a:t>
            </a: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E1904D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FEF6A14-A58C-44AE-B087-FB2A1F9C85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2" b="11871"/>
          <a:stretch/>
        </p:blipFill>
        <p:spPr>
          <a:xfrm>
            <a:off x="6560053" y="2933020"/>
            <a:ext cx="2589853" cy="2717153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D7C3DB6-9818-4088-B173-77296F910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"/>
          <a:stretch/>
        </p:blipFill>
        <p:spPr bwMode="auto">
          <a:xfrm>
            <a:off x="948055" y="3007044"/>
            <a:ext cx="2532625" cy="2607259"/>
          </a:xfrm>
          <a:prstGeom prst="ellipse">
            <a:avLst/>
          </a:prstGeom>
          <a:ln w="63500" cap="rnd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bject 7">
            <a:extLst>
              <a:ext uri="{FF2B5EF4-FFF2-40B4-BE49-F238E27FC236}">
                <a16:creationId xmlns:a16="http://schemas.microsoft.com/office/drawing/2014/main" id="{6EC279E3-7DAC-4FDB-8309-A6FA2A7530B1}"/>
              </a:ext>
            </a:extLst>
          </p:cNvPr>
          <p:cNvSpPr txBox="1"/>
          <p:nvPr/>
        </p:nvSpPr>
        <p:spPr>
          <a:xfrm>
            <a:off x="6452481" y="5805002"/>
            <a:ext cx="2895600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Simona Pentangelo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9F5A7D03-1BF2-4932-99E9-CEC8C03DDD82}"/>
              </a:ext>
            </a:extLst>
          </p:cNvPr>
          <p:cNvSpPr txBox="1"/>
          <p:nvPr/>
        </p:nvSpPr>
        <p:spPr>
          <a:xfrm>
            <a:off x="1207751" y="5805002"/>
            <a:ext cx="218677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Lucio Squitieri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448299-26D3-4FDF-8E0B-7DE4EA7AC6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1" t="3360" r="5870" b="26296"/>
          <a:stretch/>
        </p:blipFill>
        <p:spPr>
          <a:xfrm>
            <a:off x="3591389" y="6136002"/>
            <a:ext cx="2641996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object 7">
            <a:extLst>
              <a:ext uri="{FF2B5EF4-FFF2-40B4-BE49-F238E27FC236}">
                <a16:creationId xmlns:a16="http://schemas.microsoft.com/office/drawing/2014/main" id="{E8397A72-3410-4E5D-AB07-4FC068C649B3}"/>
              </a:ext>
            </a:extLst>
          </p:cNvPr>
          <p:cNvSpPr txBox="1"/>
          <p:nvPr/>
        </p:nvSpPr>
        <p:spPr>
          <a:xfrm>
            <a:off x="3779309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Pisapia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992EC686-2EB8-4B49-B23A-ADE8B3E2B2A9}"/>
              </a:ext>
            </a:extLst>
          </p:cNvPr>
          <p:cNvSpPr txBox="1"/>
          <p:nvPr/>
        </p:nvSpPr>
        <p:spPr>
          <a:xfrm>
            <a:off x="9598892" y="323114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005B95"/>
                </a:solidFill>
                <a:latin typeface="Century Gothic"/>
                <a:cs typeface="Century Gothic"/>
              </a:rPr>
              <a:t>utor</a:t>
            </a: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005B95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sp>
        <p:nvSpPr>
          <p:cNvPr id="17" name="object 7">
            <a:extLst>
              <a:ext uri="{FF2B5EF4-FFF2-40B4-BE49-F238E27FC236}">
                <a16:creationId xmlns:a16="http://schemas.microsoft.com/office/drawing/2014/main" id="{73B128C2-DEB7-4B5C-BFDC-70A4F7D39A8A}"/>
              </a:ext>
            </a:extLst>
          </p:cNvPr>
          <p:cNvSpPr txBox="1"/>
          <p:nvPr/>
        </p:nvSpPr>
        <p:spPr>
          <a:xfrm>
            <a:off x="14131681" y="4240176"/>
            <a:ext cx="2407709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Ciliberti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8" name="object 7">
            <a:extLst>
              <a:ext uri="{FF2B5EF4-FFF2-40B4-BE49-F238E27FC236}">
                <a16:creationId xmlns:a16="http://schemas.microsoft.com/office/drawing/2014/main" id="{7A06CFCB-56B0-4D9C-8FCE-80A665530FCE}"/>
              </a:ext>
            </a:extLst>
          </p:cNvPr>
          <p:cNvSpPr txBox="1"/>
          <p:nvPr/>
        </p:nvSpPr>
        <p:spPr>
          <a:xfrm>
            <a:off x="14131681" y="6019618"/>
            <a:ext cx="3130234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Salvatore Moscariello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9" name="object 7">
            <a:extLst>
              <a:ext uri="{FF2B5EF4-FFF2-40B4-BE49-F238E27FC236}">
                <a16:creationId xmlns:a16="http://schemas.microsoft.com/office/drawing/2014/main" id="{BFA4EB57-5F2B-44A9-AEE3-BB2B1CBF682D}"/>
              </a:ext>
            </a:extLst>
          </p:cNvPr>
          <p:cNvSpPr txBox="1"/>
          <p:nvPr/>
        </p:nvSpPr>
        <p:spPr>
          <a:xfrm>
            <a:off x="14131681" y="5085730"/>
            <a:ext cx="230620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Pietro Catalano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03999C6C-9C08-4471-B99A-F623389454B3}"/>
              </a:ext>
            </a:extLst>
          </p:cNvPr>
          <p:cNvSpPr txBox="1"/>
          <p:nvPr/>
        </p:nvSpPr>
        <p:spPr>
          <a:xfrm>
            <a:off x="10050411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Felice Coppola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A606AE9-6D59-41C0-A468-8B8A46A2E7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648" t="11169" r="8578" b="23645"/>
          <a:stretch/>
        </p:blipFill>
        <p:spPr>
          <a:xfrm>
            <a:off x="9808203" y="6224251"/>
            <a:ext cx="2940424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/>
      <p:bldP spid="11" grpId="0"/>
      <p:bldP spid="15" grpId="0"/>
      <p:bldP spid="16" grpId="0"/>
      <p:bldP spid="17" grpId="0"/>
      <p:bldP spid="18" grpId="0"/>
      <p:bldP spid="19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7478"/>
            <a:ext cx="57150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completa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di uno yacht rappresenta un problema poco esplorato.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9448800" y="6850764"/>
            <a:ext cx="58674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Questo tipo di gestione al momento non è molto diffusa su imbarcazioni di piccole dimensioni.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/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06947" y="2527934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63435" y="1195230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0821" y="4963003"/>
            <a:ext cx="6843579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Sicurezza dell’imbarcazione</a:t>
            </a:r>
            <a:br>
              <a:rPr lang="it-IT" sz="2800" dirty="0">
                <a:solidFill>
                  <a:srgbClr val="FFC00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Garantita con l’utilizzo e l’interazione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sensoristica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bordo, quali videocamere e GPS.</a:t>
            </a:r>
            <a:b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</a:br>
            <a:endParaRPr sz="2800" dirty="0">
              <a:solidFill>
                <a:srgbClr val="FFC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3809084"/>
            <a:ext cx="5111191" cy="5111191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690821" y="3531853"/>
            <a:ext cx="8035427" cy="13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it-IT" sz="2800" kern="0" dirty="0">
                <a:solidFill>
                  <a:srgbClr val="E1904D"/>
                </a:solidFill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Centralizzata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Controllo in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tempo reale 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 device di bordo.</a:t>
            </a:r>
          </a:p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690821" y="7171078"/>
            <a:ext cx="7300779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 a bordo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rete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direttamente dall’applicazione.</a:t>
            </a:r>
          </a:p>
          <a:p>
            <a:pPr marL="584200" indent="-5715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5C846A9-889C-4510-A297-BC675C7C7089}"/>
              </a:ext>
            </a:extLst>
          </p:cNvPr>
          <p:cNvSpPr txBox="1">
            <a:spLocks/>
          </p:cNvSpPr>
          <p:nvPr/>
        </p:nvSpPr>
        <p:spPr>
          <a:xfrm>
            <a:off x="1690821" y="2092287"/>
            <a:ext cx="13320579" cy="10933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200" kern="0" spc="-30" dirty="0">
                <a:latin typeface="Century Gothic" panose="020B0502020202020204" pitchFamily="34" charset="0"/>
                <a:cs typeface="Courier New"/>
              </a:rPr>
              <a:t>Un’applicazione e un box costituito da un insieme di dispositivi e sensori per garantire: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9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30326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760" y="2667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1002</TotalTime>
  <Words>1011</Words>
  <Application>Microsoft Office PowerPoint</Application>
  <PresentationFormat>Personalizzato</PresentationFormat>
  <Paragraphs>137</Paragraphs>
  <Slides>24</Slides>
  <Notes>12</Notes>
  <HiddenSlides>0</HiddenSlides>
  <MMClips>6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30" baseType="lpstr">
      <vt:lpstr>Arial</vt:lpstr>
      <vt:lpstr>Calibri</vt:lpstr>
      <vt:lpstr>Century Gothic</vt:lpstr>
      <vt:lpstr>Courier New</vt:lpstr>
      <vt:lpstr>Nirmala UI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 Garantita con l’utilizzo e l’interazione della sensoristica di bordo, quali videocamere e GPS. </vt:lpstr>
      <vt:lpstr>AGENDA</vt:lpstr>
      <vt:lpstr>Prodotto</vt:lpstr>
      <vt:lpstr>Cosa fornisce?</vt:lpstr>
      <vt:lpstr>Tutorial &amp; Associa Box</vt:lpstr>
      <vt:lpstr>Notifica</vt:lpstr>
      <vt:lpstr>Connettività di bordo</vt:lpstr>
      <vt:lpstr>Storico video</vt:lpstr>
      <vt:lpstr>Videosorveglianza</vt:lpstr>
      <vt:lpstr>Tracking GPS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Quali sono le prospettive di guadagno?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GABRIELE PISAPIA</cp:lastModifiedBy>
  <cp:revision>33</cp:revision>
  <dcterms:created xsi:type="dcterms:W3CDTF">2021-11-19T10:40:53Z</dcterms:created>
  <dcterms:modified xsi:type="dcterms:W3CDTF">2022-02-19T18:12:42Z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